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34" r:id="rId2"/>
    <p:sldId id="256" r:id="rId3"/>
    <p:sldId id="260" r:id="rId4"/>
    <p:sldId id="261" r:id="rId5"/>
    <p:sldId id="330" r:id="rId6"/>
    <p:sldId id="277" r:id="rId7"/>
    <p:sldId id="265" r:id="rId8"/>
    <p:sldId id="266" r:id="rId9"/>
    <p:sldId id="267" r:id="rId10"/>
    <p:sldId id="268" r:id="rId11"/>
    <p:sldId id="329" r:id="rId12"/>
    <p:sldId id="271" r:id="rId13"/>
    <p:sldId id="273" r:id="rId14"/>
    <p:sldId id="272" r:id="rId15"/>
    <p:sldId id="276" r:id="rId16"/>
    <p:sldId id="279" r:id="rId17"/>
    <p:sldId id="275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5" r:id="rId27"/>
    <p:sldId id="343" r:id="rId28"/>
    <p:sldId id="344" r:id="rId29"/>
    <p:sldId id="346" r:id="rId30"/>
    <p:sldId id="274" r:id="rId31"/>
    <p:sldId id="347" r:id="rId32"/>
    <p:sldId id="289" r:id="rId33"/>
    <p:sldId id="288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10" r:id="rId45"/>
    <p:sldId id="331" r:id="rId46"/>
    <p:sldId id="311" r:id="rId47"/>
    <p:sldId id="312" r:id="rId48"/>
    <p:sldId id="314" r:id="rId49"/>
    <p:sldId id="316" r:id="rId50"/>
    <p:sldId id="358" r:id="rId51"/>
    <p:sldId id="359" r:id="rId52"/>
    <p:sldId id="318" r:id="rId53"/>
    <p:sldId id="332" r:id="rId54"/>
    <p:sldId id="320" r:id="rId55"/>
    <p:sldId id="322" r:id="rId56"/>
    <p:sldId id="333" r:id="rId57"/>
    <p:sldId id="323" r:id="rId58"/>
    <p:sldId id="321" r:id="rId59"/>
    <p:sldId id="325" r:id="rId60"/>
    <p:sldId id="326" r:id="rId61"/>
    <p:sldId id="327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4EDB-A601-46F0-95ED-1FBBBB849822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AA59-27D3-4999-B0F4-598F743135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3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2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9" Type="http://schemas.openxmlformats.org/officeDocument/2006/relationships/image" Target="../media/image75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7" Type="http://schemas.openxmlformats.org/officeDocument/2006/relationships/image" Target="../media/image83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1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13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218.png"/><Relationship Id="rId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13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20.png"/><Relationship Id="rId7" Type="http://schemas.openxmlformats.org/officeDocument/2006/relationships/image" Target="../media/image33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370.png"/><Relationship Id="rId10" Type="http://schemas.openxmlformats.org/officeDocument/2006/relationships/image" Target="../media/image360.png"/><Relationship Id="rId9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04: Delineamentos Básicos: DBC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aleatório).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735547" y="2589803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0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 rotWithShape="0"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Obtenção das derivadas parciais de z em relação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  <a:blipFill>
                <a:blip r:embed="rId3"/>
                <a:stretch>
                  <a:fillRect l="-928" t="-24359" b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8827825" y="4643084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9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01200" y="4035387"/>
            <a:ext cx="11912691" cy="13163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1200" y="2601983"/>
            <a:ext cx="11912692" cy="135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52" y="222381"/>
            <a:ext cx="8674247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Igualar as derivadas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a 0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  <a:blipFill rotWithShape="0">
                <a:blip r:embed="rId2"/>
                <a:stretch>
                  <a:fillRect l="-1043" b="-58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9038070" y="658569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para a direita 3"/>
          <p:cNvSpPr/>
          <p:nvPr/>
        </p:nvSpPr>
        <p:spPr>
          <a:xfrm>
            <a:off x="5815591" y="2960450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01200" y="5433959"/>
            <a:ext cx="11912691" cy="13163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eta para a direita 3"/>
          <p:cNvSpPr/>
          <p:nvPr/>
        </p:nvSpPr>
        <p:spPr>
          <a:xfrm>
            <a:off x="5815591" y="4339466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a direita 3"/>
          <p:cNvSpPr/>
          <p:nvPr/>
        </p:nvSpPr>
        <p:spPr>
          <a:xfrm>
            <a:off x="5804620" y="5769901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7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2169506"/>
            <a:ext cx="11900563" cy="32238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4918" y="5486400"/>
            <a:ext cx="11900563" cy="13024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85721" y="5821664"/>
            <a:ext cx="5923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Número de equações normais: 1 + t + r = 7</a:t>
            </a:r>
          </a:p>
          <a:p>
            <a:r>
              <a:rPr lang="pt-BR" sz="2000" dirty="0" smtClean="0">
                <a:solidFill>
                  <a:schemeClr val="bg1"/>
                </a:solidFill>
              </a:rPr>
              <a:t>Generalizando – Número de equações normais: 1+ t + r</a:t>
            </a:r>
            <a:endParaRPr lang="pt-B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Número de incógnitas 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,</a:t>
                </a:r>
                <a:r>
                  <a:rPr lang="pt-BR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) = 7</a:t>
                </a:r>
              </a:p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Generalizando – Número de incógnitas: 1 + t + r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blipFill>
                <a:blip r:embed="rId2"/>
                <a:stretch>
                  <a:fillRect l="-1117" t="-5042" r="-1899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2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666307"/>
            <a:ext cx="11900563" cy="59046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ixaDeTexto 21"/>
          <p:cNvSpPr txBox="1"/>
          <p:nvPr/>
        </p:nvSpPr>
        <p:spPr>
          <a:xfrm>
            <a:off x="5673367" y="182437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5673367" y="321745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/>
              <p:cNvSpPr/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tâ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/>
          <p:cNvSpPr txBox="1"/>
          <p:nvPr/>
        </p:nvSpPr>
        <p:spPr>
          <a:xfrm>
            <a:off x="5677553" y="467617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9830235" y="175173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9830235" y="318051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9844817" y="467426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/>
              <p:cNvSpPr/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tângu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/>
          <p:cNvSpPr txBox="1"/>
          <p:nvPr/>
        </p:nvSpPr>
        <p:spPr>
          <a:xfrm>
            <a:off x="7682609" y="530922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3486890" y="535262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3718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404037" y="1371713"/>
            <a:ext cx="110578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Sistema Indeterminado</a:t>
            </a:r>
          </a:p>
          <a:p>
            <a:pPr algn="ctr"/>
            <a:endParaRPr lang="pt-BR" sz="2800" dirty="0" smtClean="0"/>
          </a:p>
          <a:p>
            <a:pPr algn="ctr"/>
            <a:r>
              <a:rPr lang="pt-BR" sz="4000" dirty="0" smtClean="0"/>
              <a:t>As equações não são independentes. </a:t>
            </a:r>
            <a:r>
              <a:rPr lang="pt-BR" sz="3600" dirty="0"/>
              <a:t>O sistema apresenta infinitas </a:t>
            </a:r>
            <a:r>
              <a:rPr lang="pt-BR" sz="3600" dirty="0" smtClean="0"/>
              <a:t>soluções</a:t>
            </a:r>
          </a:p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Solução - Restrições: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4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5944" y="932785"/>
            <a:ext cx="11057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Admitindo a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6701458" y="2173099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>
            <a:stCxn id="11" idx="3"/>
          </p:cNvCxnSpPr>
          <p:nvPr/>
        </p:nvCxnSpPr>
        <p:spPr>
          <a:xfrm flipV="1">
            <a:off x="7427688" y="1928037"/>
            <a:ext cx="822253" cy="701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5626970" y="2170382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3"/>
          <p:cNvCxnSpPr>
            <a:stCxn id="16" idx="2"/>
          </p:cNvCxnSpPr>
          <p:nvPr/>
        </p:nvCxnSpPr>
        <p:spPr>
          <a:xfrm>
            <a:off x="5958651" y="3137496"/>
            <a:ext cx="2291290" cy="5354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9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  <a:blipFill>
                <a:blip r:embed="rId2"/>
                <a:stretch>
                  <a:fillRect t="-12000" r="-21875"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4795113" y="4364846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/>
          <p:cNvSpPr/>
          <p:nvPr/>
        </p:nvSpPr>
        <p:spPr>
          <a:xfrm>
            <a:off x="5819553" y="798465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/>
          <p:nvPr/>
        </p:nvCxnSpPr>
        <p:spPr>
          <a:xfrm flipV="1">
            <a:off x="6427680" y="1238983"/>
            <a:ext cx="2234311" cy="343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9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569194" y="4315121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355924" y="920336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>
            <a:stCxn id="28" idx="3"/>
          </p:cNvCxnSpPr>
          <p:nvPr/>
        </p:nvCxnSpPr>
        <p:spPr>
          <a:xfrm flipV="1">
            <a:off x="7017382" y="1361585"/>
            <a:ext cx="1733253" cy="4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/>
              <p:cNvSpPr/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.3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tâ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6387473" y="572787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92992" y="571857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  <a:blipFill>
                <a:blip r:embed="rId9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1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  <a:blipFill>
                <a:blip r:embed="rId3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5522692" y="582719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71727" y="582719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9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09"/>
            <a:ext cx="10515600" cy="733536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  <a:blipFill>
                <a:blip r:embed="rId3"/>
                <a:stretch>
                  <a:fillRect l="-506" t="-853" r="-225" b="-13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203406" y="5201517"/>
            <a:ext cx="11568464" cy="15253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99728" y="5349044"/>
                <a:ext cx="3175934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5349044"/>
                <a:ext cx="3175934" cy="519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 para a direita 11"/>
          <p:cNvSpPr/>
          <p:nvPr/>
        </p:nvSpPr>
        <p:spPr>
          <a:xfrm>
            <a:off x="3803233" y="5429545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  <a:blipFill>
                <a:blip r:embed="rId5"/>
                <a:stretch>
                  <a:fillRect t="-13333" r="-12017"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  <a:blipFill>
                <a:blip r:embed="rId6"/>
                <a:stretch>
                  <a:fillRect r="-11203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  <a:blipFill>
                <a:blip r:embed="rId7"/>
                <a:stretch>
                  <a:fillRect t="-6557" r="-185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207243" y="5349043"/>
                <a:ext cx="3175933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243" y="5349043"/>
                <a:ext cx="3175933" cy="519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  <a:blipFill>
                <a:blip r:embed="rId9"/>
                <a:stretch>
                  <a:fillRect t="-1220" r="-4240" b="-97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>
            <a:off x="7462285" y="5411558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/>
          <p:nvPr/>
        </p:nvCxnSpPr>
        <p:spPr>
          <a:xfrm flipH="1">
            <a:off x="1736651" y="5868672"/>
            <a:ext cx="552893" cy="369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2847216" y="5812510"/>
            <a:ext cx="193784" cy="340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3549789" y="5855536"/>
            <a:ext cx="1020437" cy="297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4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Natureza do efeito de tratamento: Aleatório</a:t>
                </a: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marL="0" indent="0" algn="just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  <a:blipFill>
                <a:blip r:embed="rId3"/>
                <a:stretch>
                  <a:fillRect l="-465" t="-3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5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GL(res)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–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16190" y="1487750"/>
            <a:ext cx="236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Considerando,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1057276" y="-78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Dedução das Somas de Quadrados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)²=[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)]²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</a:t>
                </a:r>
                <a:r>
                  <a:rPr lang="pt-BR" sz="2400" dirty="0"/>
                  <a:t>=</a:t>
                </a:r>
                <a:r>
                  <a:rPr lang="pt-BR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  <a:blipFill>
                <a:blip r:embed="rId7"/>
                <a:stretch>
                  <a:fillRect t="-7407" r="-5629" b="-234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6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𝑑𝑢𝑝𝑙𝑜𝑠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𝑝𝑟𝑜𝑑𝑢𝑡𝑜𝑠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9212205" y="1612435"/>
            <a:ext cx="2814084" cy="1238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1529037" y="282497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</a:rPr>
              <a:t>0</a:t>
            </a:r>
            <a:endParaRPr lang="pt-BR" sz="48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>
            <a:endCxn id="3" idx="1"/>
          </p:cNvCxnSpPr>
          <p:nvPr/>
        </p:nvCxnSpPr>
        <p:spPr>
          <a:xfrm>
            <a:off x="10710530" y="2877879"/>
            <a:ext cx="818507" cy="362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𝑵𝑰𝑫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5531380" y="3174040"/>
            <a:ext cx="5660052" cy="1431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4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/>
          <p:cNvCxnSpPr/>
          <p:nvPr/>
        </p:nvCxnSpPr>
        <p:spPr>
          <a:xfrm>
            <a:off x="2378147" y="1280334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6859437" y="1353430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9724802" y="1334827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𝑆𝑄𝑟𝑒𝑠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𝑺𝑸𝒕𝒐𝒕𝒂𝒍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𝑺𝑸𝒕𝒓𝒂𝒕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𝑺𝑸𝒓𝒆𝒔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/>
          <p:cNvCxnSpPr/>
          <p:nvPr/>
        </p:nvCxnSpPr>
        <p:spPr>
          <a:xfrm>
            <a:off x="4676796" y="1280333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𝑺𝑸𝒃𝒍𝒐𝒄𝒐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4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2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3200" dirty="0" smtClean="0"/>
                  <a:t> </a:t>
                </a:r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8215423" y="5139069"/>
            <a:ext cx="2232837" cy="1041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10" idx="3"/>
            <a:endCxn id="12" idx="1"/>
          </p:cNvCxnSpPr>
          <p:nvPr/>
        </p:nvCxnSpPr>
        <p:spPr>
          <a:xfrm flipV="1">
            <a:off x="10448260" y="5660064"/>
            <a:ext cx="51866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966924" y="5475398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915684" y="5564372"/>
            <a:ext cx="1892595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808279" y="6096000"/>
            <a:ext cx="836428" cy="7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8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336465" y="5564372"/>
            <a:ext cx="2034363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370828" y="6096000"/>
            <a:ext cx="13862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1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𝑆𝑄𝑟𝑒𝑠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²</m:t>
                        </m:r>
                      </m:e>
                    </m:nary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2400" dirty="0" smtClean="0"/>
                  <a:t> 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blipFill>
                <a:blip r:embed="rId5"/>
                <a:stretch>
                  <a:fillRect b="-4861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6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p-valor 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85007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73838" y="374305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41509" r="-2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41509" r="-1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41509" r="-593" b="-633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380000" r="-561397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380000" r="-2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380000" r="-1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380000" r="-593" b="-1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611321" r="-561397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611321" r="-200593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1160000" r="-56139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1160000" r="-200593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blipFill rotWithShape="0"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46011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=4601,1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758" y="73846"/>
            <a:ext cx="5439032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Pressupostos da ANOVA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3795232"/>
            <a:ext cx="3057525" cy="6191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4851024"/>
            <a:ext cx="3343275" cy="4953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2910402"/>
            <a:ext cx="4248150" cy="35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1960009263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Resíduos</a:t>
                          </a:r>
                        </a:p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400" dirty="0" smtClean="0">
                              <a:solidFill>
                                <a:schemeClr val="tx1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8068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479099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23514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744218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43146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62717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123016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9049215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86266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32072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999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83611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5785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184130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04753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915113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17888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94623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027242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606806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436122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275467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35521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37119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4322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765988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39384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13130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244753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55489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894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xmlns="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xmlns="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xmlns="" val="1960009263"/>
                        </a:ext>
                      </a:extLst>
                    </a:gridCol>
                    <a:gridCol w="1836000"/>
                  </a:tblGrid>
                  <a:tr h="43822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22185" t="-8333" r="-993" b="-1443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348068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7479099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223514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744218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2343146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88162717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0123016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9049215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0886266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2632072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99999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883611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915785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5184130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2804753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915113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117888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2194623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9027242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8606806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436122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32275467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1535521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8437119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284322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7765988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15539384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8613130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244753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4155489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03894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aixaDeTexto 8"/>
          <p:cNvSpPr txBox="1"/>
          <p:nvPr/>
        </p:nvSpPr>
        <p:spPr>
          <a:xfrm>
            <a:off x="4790432" y="290857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Aditividade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𝑁𝐼𝐷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pt-BR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  <a:blipFill rotWithShape="0">
                <a:blip r:embed="rId6"/>
                <a:stretch>
                  <a:fillRect r="-256" b="-109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3555224" y="390843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Normalidade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52862" y="4906476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Independência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414962" y="5904513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87" y="5728005"/>
            <a:ext cx="4933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0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46" y="2058558"/>
            <a:ext cx="5581650" cy="37623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274984" y="1958990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02" y="2415649"/>
            <a:ext cx="4883179" cy="4407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32" y="663517"/>
            <a:ext cx="3413728" cy="6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54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e>
                        </m:rad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4492,1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(DBC)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1 linha x 20 Parcelas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3528</Words>
  <Application>Microsoft Office PowerPoint</Application>
  <PresentationFormat>Widescreen</PresentationFormat>
  <Paragraphs>2278</Paragraphs>
  <Slides>61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Estimação dos parâmetros do modelo Método dos mínimos quadrados</vt:lpstr>
      <vt:lpstr>Estimação dos parâmetros do modelo Método dos mínimos quadrados</vt:lpstr>
      <vt:lpstr>Estimação dos parâmetros do modelo Método dos mínimos quadrados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Estimação dos parâmetros do modelo Método dos mínimos quadrados</vt:lpstr>
      <vt:lpstr>Estimação dos parâmetros do modelo Método dos mínimos quadrados</vt:lpstr>
      <vt:lpstr>Modelo Estatístico</vt:lpstr>
      <vt:lpstr>Análise de Variância - ANOVA</vt:lpstr>
      <vt:lpstr>Apresentação do PowerPoint</vt:lpstr>
      <vt:lpstr>Apresentação do PowerPoint</vt:lpstr>
      <vt:lpstr>Ortogonalidade do GL e das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Exemplo – DBC  Avaliação de 10 cultivares de arroz quanto a produtividade de grãos (Kg ha-1)  </vt:lpstr>
      <vt:lpstr>Apresentação do PowerPoint</vt:lpstr>
      <vt:lpstr>Apresentação do PowerPoint</vt:lpstr>
      <vt:lpstr>Pressupostos da ANOVA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212</cp:revision>
  <dcterms:created xsi:type="dcterms:W3CDTF">2019-07-03T18:21:47Z</dcterms:created>
  <dcterms:modified xsi:type="dcterms:W3CDTF">2019-09-29T23:07:19Z</dcterms:modified>
</cp:coreProperties>
</file>